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  <p:sldMasterId id="2147483693" r:id="rId5"/>
    <p:sldMasterId id="2147483694" r:id="rId6"/>
    <p:sldMasterId id="214748369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</p:sldIdLst>
  <p:sldSz cy="5143500" cx="9144000"/>
  <p:notesSz cx="6858000" cy="9144000"/>
  <p:embeddedFontLst>
    <p:embeddedFont>
      <p:font typeface="Proxima Nova"/>
      <p:regular r:id="rId34"/>
      <p:bold r:id="rId35"/>
      <p:italic r:id="rId36"/>
      <p:boldItalic r:id="rId37"/>
    </p:embeddedFont>
    <p:embeddedFont>
      <p:font typeface="Average"/>
      <p:regular r:id="rId38"/>
    </p:embeddedFont>
    <p:embeddedFont>
      <p:font typeface="Oswald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bold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font" Target="fonts/ProximaNova-bold.fntdata"/><Relationship Id="rId12" Type="http://schemas.openxmlformats.org/officeDocument/2006/relationships/slide" Target="slides/slide4.xml"/><Relationship Id="rId34" Type="http://schemas.openxmlformats.org/officeDocument/2006/relationships/font" Target="fonts/ProximaNova-regular.fntdata"/><Relationship Id="rId15" Type="http://schemas.openxmlformats.org/officeDocument/2006/relationships/slide" Target="slides/slide7.xml"/><Relationship Id="rId37" Type="http://schemas.openxmlformats.org/officeDocument/2006/relationships/font" Target="fonts/ProximaNova-boldItalic.fntdata"/><Relationship Id="rId14" Type="http://schemas.openxmlformats.org/officeDocument/2006/relationships/slide" Target="slides/slide6.xml"/><Relationship Id="rId36" Type="http://schemas.openxmlformats.org/officeDocument/2006/relationships/font" Target="fonts/ProximaNova-italic.fntdata"/><Relationship Id="rId17" Type="http://schemas.openxmlformats.org/officeDocument/2006/relationships/slide" Target="slides/slide9.xml"/><Relationship Id="rId39" Type="http://schemas.openxmlformats.org/officeDocument/2006/relationships/font" Target="fonts/Oswald-regular.fntdata"/><Relationship Id="rId16" Type="http://schemas.openxmlformats.org/officeDocument/2006/relationships/slide" Target="slides/slide8.xml"/><Relationship Id="rId38" Type="http://schemas.openxmlformats.org/officeDocument/2006/relationships/font" Target="fonts/Average-regular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82ea5943a_2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082ea5943a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82ea5943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82ea5943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82ea5943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82ea5943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82ea5943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82ea5943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82ea5943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82ea5943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414fae2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414fae2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414fae2f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414fae2f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414fae2f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414fae2f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414fae2f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414fae2f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414fae2f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414fae2f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414fae2f1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10414fae2f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82ea5943a_2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82ea5943a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414fae2f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414fae2f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414fae2f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414fae2f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414fae2f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414fae2f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414fae2f1_0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10414fae2f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414fae2f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414fae2f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82ea5943a_2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1082ea5943a_2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82ea5943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1082ea594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82ea5943a_2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82ea5943a_2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82ea5943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82ea5943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82ea5943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82ea5943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82ea5943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82ea5943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82ea5943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82ea5943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82ea5943a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1082ea5943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56" name="Google Shape;56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" name="Google Shape;88;p2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2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0" name="Google Shape;90;p22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24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26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p26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oogle Shape;110;p27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" name="Google Shape;111;p2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8" name="Google Shape;128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9" name="Google Shape;12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2" name="Google Shape;13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" name="Google Shape;135;p3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33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7" name="Google Shape;137;p3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" name="Google Shape;138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4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142" name="Google Shape;14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5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46" name="Google Shape;146;p35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" name="Google Shape;16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3" name="Google Shape;163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4" name="Google Shape;16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7" name="Google Shape;16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1" name="Google Shape;171;p4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2" name="Google Shape;17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5" name="Google Shape;175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6" name="Google Shape;17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9" name="Google Shape;17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3" name="Google Shape;183;p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4" name="Google Shape;184;p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" name="Google Shape;18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8" name="Google Shape;18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1" name="Google Shape;191;p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" name="Google Shape;19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b="0" i="0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99" name="Google Shape;199;p49"/>
          <p:cNvPicPr preferRelativeResize="0"/>
          <p:nvPr/>
        </p:nvPicPr>
        <p:blipFill rotWithShape="1">
          <a:blip r:embed="rId3">
            <a:alphaModFix/>
          </a:blip>
          <a:srcRect b="17066" l="0" r="1718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9"/>
          <p:cNvSpPr txBox="1"/>
          <p:nvPr>
            <p:ph type="ctrTitle"/>
          </p:nvPr>
        </p:nvSpPr>
        <p:spPr>
          <a:xfrm>
            <a:off x="741325" y="826875"/>
            <a:ext cx="78015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/>
              <a:t>Compressed Video Segmentation</a:t>
            </a:r>
            <a:endParaRPr sz="6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000"/>
              <a:t>Chandrakishor Singh - MIT2021117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Acquiring</a:t>
            </a: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Dense Motion Field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58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Many video object segmentation methods attempt to acquire a dense smooth motion field in order to create object masks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For this end spatial </a:t>
            </a:r>
            <a:r>
              <a:rPr lang="en" sz="2400"/>
              <a:t>interpolation and motion accumulation are employed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Motion Accumulation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50" y="1017725"/>
            <a:ext cx="722365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Motion Accumulation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0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Due to different magnitudes and signs of motion vectors, the obtained MVs are normalized, e.g., MVs in B-macroblocks would have their signs reversed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Filtering is applied to remove non-uniform MV and smooth the motion field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Motion Accumulation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61"/>
          <p:cNvSpPr txBox="1"/>
          <p:nvPr>
            <p:ph idx="1" type="body"/>
          </p:nvPr>
        </p:nvSpPr>
        <p:spPr>
          <a:xfrm>
            <a:off x="311700" y="1396375"/>
            <a:ext cx="8520600" cy="13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Chen and Bajic [chen2009] employs MV integration block-wise and pixel-wise to enhance the Motion Field</a:t>
            </a:r>
            <a:endParaRPr sz="2400"/>
          </a:p>
        </p:txBody>
      </p:sp>
      <p:pic>
        <p:nvPicPr>
          <p:cNvPr id="274" name="Google Shape;27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050" y="2829550"/>
            <a:ext cx="6491904" cy="20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Motion Accumulation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62"/>
          <p:cNvPicPr preferRelativeResize="0"/>
          <p:nvPr/>
        </p:nvPicPr>
        <p:blipFill rotWithShape="1">
          <a:blip r:embed="rId3">
            <a:alphaModFix/>
          </a:blip>
          <a:srcRect b="0" l="-9580" r="9580" t="0"/>
          <a:stretch/>
        </p:blipFill>
        <p:spPr>
          <a:xfrm>
            <a:off x="431400" y="1097325"/>
            <a:ext cx="721820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Porikli’s Investigation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63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Compressed Domain segmentation system published by Porikli’s experimented the effect of DCT coefficients and MV on segmentation performance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The DCT parameters of the I-frame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Low vertical and horizontal frequency values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 spatial energy term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Aggregated motion flow of the corresponding macroblock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Porikli’s Investigation(Cont.)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64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They create a frequency temporal data structure for </a:t>
            </a:r>
            <a:r>
              <a:rPr lang="en" sz="2400"/>
              <a:t>each macroblock with the features and perform volume segmentation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Their results show that using DCT terms in segmentation and using MV in the hierarchical clustering, on average gives better results.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Porikli’s Investigation(Cont.)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988" y="1017725"/>
            <a:ext cx="580872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Porikli’s Investigation(Cont.)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66"/>
          <p:cNvSpPr txBox="1"/>
          <p:nvPr/>
        </p:nvSpPr>
        <p:spPr>
          <a:xfrm>
            <a:off x="400325" y="1079650"/>
            <a:ext cx="797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p66"/>
          <p:cNvSpPr txBox="1"/>
          <p:nvPr/>
        </p:nvSpPr>
        <p:spPr>
          <a:xfrm>
            <a:off x="424575" y="1055400"/>
            <a:ext cx="19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6" name="Google Shape;306;p66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Block Matching Process in the encoding stage looks only for the best match for a macroblock rather than object motion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311" name="Google Shape;311;p67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67"/>
          <p:cNvSpPr txBox="1"/>
          <p:nvPr>
            <p:ph type="ctrTitle"/>
          </p:nvPr>
        </p:nvSpPr>
        <p:spPr>
          <a:xfrm>
            <a:off x="741325" y="826875"/>
            <a:ext cx="78015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/>
              <a:t>Confidence Measure of Motion Vectors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Presentation Outline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50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Features for segmentation in Compressed Domain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Using Motion vectors in Segmentation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Confidence Measure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Conclusion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Approximating Optical Flow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68"/>
          <p:cNvSpPr txBox="1"/>
          <p:nvPr/>
        </p:nvSpPr>
        <p:spPr>
          <a:xfrm>
            <a:off x="400325" y="1079650"/>
            <a:ext cx="797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p68"/>
          <p:cNvSpPr txBox="1"/>
          <p:nvPr/>
        </p:nvSpPr>
        <p:spPr>
          <a:xfrm>
            <a:off x="424575" y="1055400"/>
            <a:ext cx="19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0" name="Google Shape;320;p68"/>
          <p:cNvSpPr txBox="1"/>
          <p:nvPr>
            <p:ph idx="1" type="body"/>
          </p:nvPr>
        </p:nvSpPr>
        <p:spPr>
          <a:xfrm>
            <a:off x="311700" y="1017725"/>
            <a:ext cx="8520600" cy="9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Coimbra and Davies try to approximate Lucas-Kanade optical flow in MPEG-2 Compressed Domain</a:t>
            </a:r>
            <a:endParaRPr sz="2400"/>
          </a:p>
        </p:txBody>
      </p:sp>
      <p:pic>
        <p:nvPicPr>
          <p:cNvPr id="321" name="Google Shape;3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400" y="2105575"/>
            <a:ext cx="4453959" cy="28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Confidence Measure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69"/>
          <p:cNvSpPr txBox="1"/>
          <p:nvPr/>
        </p:nvSpPr>
        <p:spPr>
          <a:xfrm>
            <a:off x="400325" y="1079650"/>
            <a:ext cx="797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8" name="Google Shape;328;p69"/>
          <p:cNvSpPr txBox="1"/>
          <p:nvPr/>
        </p:nvSpPr>
        <p:spPr>
          <a:xfrm>
            <a:off x="424575" y="1055400"/>
            <a:ext cx="19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9" name="Google Shape;329;p69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I-macroblock can be used as Confidence Measure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confidence update step will have a 8x8 macroblock referencing a 16x16 image block in the I-frame and the confidence of the motion vector of the macroblock is the weighted average of confidence in the 16x16 window.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Confidence Measure(Cont.)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70"/>
          <p:cNvSpPr txBox="1"/>
          <p:nvPr/>
        </p:nvSpPr>
        <p:spPr>
          <a:xfrm>
            <a:off x="400325" y="1079650"/>
            <a:ext cx="797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6" name="Google Shape;336;p70"/>
          <p:cNvSpPr txBox="1"/>
          <p:nvPr/>
        </p:nvSpPr>
        <p:spPr>
          <a:xfrm>
            <a:off x="424575" y="1055400"/>
            <a:ext cx="19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7" name="Google Shape;33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725" y="1231925"/>
            <a:ext cx="6378553" cy="335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342" name="Google Shape;342;p71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71"/>
          <p:cNvSpPr txBox="1"/>
          <p:nvPr>
            <p:ph type="ctrTitle"/>
          </p:nvPr>
        </p:nvSpPr>
        <p:spPr>
          <a:xfrm>
            <a:off x="741325" y="826875"/>
            <a:ext cx="78015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/>
              <a:t>Conclusion</a:t>
            </a:r>
            <a:endParaRPr sz="6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72"/>
          <p:cNvSpPr txBox="1"/>
          <p:nvPr/>
        </p:nvSpPr>
        <p:spPr>
          <a:xfrm>
            <a:off x="400325" y="1079650"/>
            <a:ext cx="797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0" name="Google Shape;350;p72"/>
          <p:cNvSpPr txBox="1"/>
          <p:nvPr/>
        </p:nvSpPr>
        <p:spPr>
          <a:xfrm>
            <a:off x="424575" y="1055400"/>
            <a:ext cx="19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1" name="Google Shape;351;p72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Due to block matching process, motion vectors in P-/B- frames do not necessarily relate to object motion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To ensure a motion vector is correlated to object motion, some sort of confidence </a:t>
            </a:r>
            <a:r>
              <a:rPr lang="en" sz="2400"/>
              <a:t>measure</a:t>
            </a:r>
            <a:r>
              <a:rPr lang="en" sz="2400"/>
              <a:t> is required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 alternative confidence measure is edge strength 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3"/>
          <p:cNvSpPr txBox="1"/>
          <p:nvPr>
            <p:ph type="title"/>
          </p:nvPr>
        </p:nvSpPr>
        <p:spPr>
          <a:xfrm>
            <a:off x="0" y="0"/>
            <a:ext cx="9083100" cy="50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100"/>
              <a:t>Thank you</a:t>
            </a:r>
            <a:endParaRPr sz="4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211" name="Google Shape;211;p51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51"/>
          <p:cNvSpPr txBox="1"/>
          <p:nvPr>
            <p:ph type="ctrTitle"/>
          </p:nvPr>
        </p:nvSpPr>
        <p:spPr>
          <a:xfrm>
            <a:off x="741325" y="826875"/>
            <a:ext cx="78015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/>
              <a:t>Features for Segmentation in Compressed Domain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Compressed Domain: Definition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2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Compressed Domain </a:t>
            </a:r>
            <a:r>
              <a:rPr lang="en" sz="2400"/>
              <a:t>refers</a:t>
            </a:r>
            <a:r>
              <a:rPr lang="en" sz="2400"/>
              <a:t> to video compression techniques that exploits Spatial and Temporal Redundancy using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DCT &amp; Quantization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Motion Compensation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Examples include MPEG-1/-2/-4, H.261 and H.263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Compressed Domain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53"/>
          <p:cNvSpPr txBox="1"/>
          <p:nvPr>
            <p:ph idx="1" type="body"/>
          </p:nvPr>
        </p:nvSpPr>
        <p:spPr>
          <a:xfrm>
            <a:off x="311700" y="921950"/>
            <a:ext cx="8520600" cy="14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Operations in compressed domain involves processing of 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DCT coefficients(from I-macroblocks)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Motion Vectors(from P-/B-macroblocks)</a:t>
            </a:r>
            <a:endParaRPr sz="2400"/>
          </a:p>
        </p:txBody>
      </p:sp>
      <p:pic>
        <p:nvPicPr>
          <p:cNvPr id="225" name="Google Shape;2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525" y="2401850"/>
            <a:ext cx="6031808" cy="24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Compressed Domain: Parsing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4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Unlike pixel domain, operations in the compressed domain do not require the input bitstream to be decoded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Instead, they are parsed.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Compressed Domain: Parsing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727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 for segmentation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6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After parsing, we have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DCT coefficients(from I-macroblocks)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Motion Vectors(from P-/B-macroblocks)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Which corresponds to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Frequencies of texture change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Motion of the macroblock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248" name="Google Shape;248;p57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7"/>
          <p:cNvSpPr txBox="1"/>
          <p:nvPr>
            <p:ph type="ctrTitle"/>
          </p:nvPr>
        </p:nvSpPr>
        <p:spPr>
          <a:xfrm>
            <a:off x="741325" y="826875"/>
            <a:ext cx="78015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/>
              <a:t>Using Motion Vectors in Segmentation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